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3" r:id="rId1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52837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e93348528ddcba9c#tid=68f83f42ba80cb000ac8e547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4448b1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攻略识别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dc54374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攻略解读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e064948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攻略应用</a:t>
            </a:r>
            <a:endParaRPr lang="en-US" sz="2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2175ce61e.fixed?pid=7b38c3109&amp;color=195,214,0&amp;bbb=1"/>
          <p:cNvSpPr/>
          <p:nvPr/>
        </p:nvSpPr>
        <p:spPr>
          <a:xfrm>
            <a:off x="2414016" y="1545336"/>
            <a:ext cx="7196328" cy="9692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通法攻略</a:t>
            </a:r>
            <a:endParaRPr lang="en-US" altLang="zh-CN" sz="5400" dirty="0"/>
          </a:p>
        </p:txBody>
      </p:sp>
      <p:sp>
        <p:nvSpPr>
          <p:cNvPr id="3" name="C_2_BD#2175ce61e.fixed?pid=7b38c3109&amp;color=255,255,255&amp;bbb=1"/>
          <p:cNvSpPr/>
          <p:nvPr/>
        </p:nvSpPr>
        <p:spPr>
          <a:xfrm>
            <a:off x="0" y="2880360"/>
            <a:ext cx="12188952" cy="7955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等差数列项的性质汇总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9f357ecfd?pid=14448b122&amp;color=0,0,0&amp;bt=1&amp;bbb=1&amp;hb=1"/>
          <p:cNvSpPr/>
          <p:nvPr/>
        </p:nvSpPr>
        <p:spPr>
          <a:xfrm>
            <a:off x="832104" y="1080000"/>
            <a:ext cx="10533888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当题目中出现等差数列中</a:t>
            </a:r>
            <a:r>
              <a:rPr lang="en-US" altLang="zh-CN" sz="1800" b="0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多个特定项的和、差关系，序号和相等或等距，</a:t>
            </a:r>
            <a:r>
              <a:rPr lang="en-US" altLang="zh-CN" sz="1800" b="0" i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三项成等差数列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等条件时，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可用等差数列项的性质快速解答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，避免多次使用通项公式的繁琐计算.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55ab3c619?pid=8dc543748&amp;color=0,0,0&amp;bt=1&amp;bbb=1&amp;hb=1"/>
              <p:cNvSpPr/>
              <p:nvPr/>
            </p:nvSpPr>
            <p:spPr>
              <a:xfrm>
                <a:off x="832104" y="1080000"/>
                <a:ext cx="10533888" cy="3987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1.等差数列通项公式的推广：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可以不用求出首项，知道数列的任何一项及公差，就可以求出数列的通项公式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；可以不用找相邻两项作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差求公差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，知道数列的任意两项，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就可以求出公差）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.等差中项的性质：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成等差数列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⇔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.序号和的性质：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特别地，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.子数列的性质：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的等差数列，则等距离地取出若干项也构成一个等差数列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的等差数列.</a:t>
                </a:r>
                <a:endParaRPr lang="en-US" altLang="zh-CN" sz="1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2" name="P_4_BD#55ab3c619?pid=8dc543748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987800"/>
              </a:xfrm>
              <a:prstGeom prst="rect">
                <a:avLst/>
              </a:prstGeom>
              <a:blipFill>
                <a:blip r:embed="rId3"/>
                <a:stretch>
                  <a:fillRect l="-1389" r="-1100" b="-244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55ab3c619?pid=8dc543748&amp;color=0,0,0&amp;bt=1&amp;bbb=1&amp;hb=1">
                <a:extLst>
                  <a:ext uri="{FF2B5EF4-FFF2-40B4-BE49-F238E27FC236}">
                    <a16:creationId xmlns:a16="http://schemas.microsoft.com/office/drawing/2014/main" id="{8926E247-C721-E879-54B8-D12ECF06D349}"/>
                  </a:ext>
                </a:extLst>
              </p:cNvPr>
              <p:cNvSpPr/>
              <p:nvPr/>
            </p:nvSpPr>
            <p:spPr>
              <a:xfrm>
                <a:off x="832104" y="1080000"/>
                <a:ext cx="10533888" cy="2514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的等差数列，则数列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为常数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的等差数列.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是公差分别为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的等差数列，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的项数一致，则数列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zh-CN" altLang="en-US" sz="1800" b="0" i="0">
                    <a:solidFill>
                      <a:srgbClr val="000000"/>
                    </a:solidFill>
                    <a:latin typeface="Cambria Math" pitchFamily="34" charset="0"/>
                    <a:ea typeface="Cambria Math" pitchFamily="34" charset="-122"/>
                    <a:cs typeface="Cambria Math" pitchFamily="34" charset="-120"/>
                  </a:rPr>
                  <a:t> 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为常数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也是等差数列，且公差为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心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中有数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#1.8.1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55ab3c619?pid=8dc543748&amp;color=0,0,0&amp;bt=1&amp;bbb=1&amp;hb=1">
                <a:extLst>
                  <a:ext uri="{FF2B5EF4-FFF2-40B4-BE49-F238E27FC236}">
                    <a16:creationId xmlns:a16="http://schemas.microsoft.com/office/drawing/2014/main" id="{8926E247-C721-E879-54B8-D12ECF06D34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514600"/>
              </a:xfrm>
              <a:prstGeom prst="rect">
                <a:avLst/>
              </a:prstGeom>
              <a:blipFill>
                <a:blip r:embed="rId2"/>
                <a:stretch>
                  <a:fillRect l="-1389" b="-145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4665320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b093d4398?vop=1&amp;pid=4e0649484&amp;color=0,0,0&amp;bt=1&amp;bbb=1"/>
              <p:cNvSpPr/>
              <p:nvPr/>
            </p:nvSpPr>
            <p:spPr>
              <a:xfrm>
                <a:off x="832104" y="1080000"/>
                <a:ext cx="10533888" cy="40900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示例1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（等差中项的性质）已知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400" b="1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和2的等差中项，则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的最小值为(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4_BD.1_1#b093d4398?vop=1&amp;pid=4e0649484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09004"/>
              </a:xfrm>
              <a:prstGeom prst="rect">
                <a:avLst/>
              </a:prstGeom>
              <a:blipFill>
                <a:blip r:embed="rId3"/>
                <a:stretch>
                  <a:fillRect l="-1042" b="-149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b093d4398.bracket?vop=1&amp;pid=4e0649484&amp;color=0,0,0&amp;vpa=1"/>
          <p:cNvSpPr/>
          <p:nvPr/>
        </p:nvSpPr>
        <p:spPr>
          <a:xfrm>
            <a:off x="7737633" y="1263960"/>
            <a:ext cx="217488" cy="2054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1700"/>
              </a:lnSpc>
            </a:pPr>
            <a:r>
              <a:rPr lang="en-US" altLang="zh-CN" sz="1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endParaRPr lang="en-US" altLang="zh-CN" sz="14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_2#b093d4398.choices?vop=1&amp;pid=4e0649484&amp;color=0,0,0&amp;bbb=1"/>
              <p:cNvSpPr/>
              <p:nvPr/>
            </p:nvSpPr>
            <p:spPr>
              <a:xfrm>
                <a:off x="832104" y="1501450"/>
                <a:ext cx="10533888" cy="40906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500"/>
                  </a:lnSpc>
                  <a:tabLst>
                    <a:tab pos="2696972" algn="l"/>
                    <a:tab pos="5393944" algn="l"/>
                    <a:tab pos="8065516" algn="l"/>
                  </a:tabLst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C_4_BD.1_2#b093d4398.choices?vop=1&amp;pid=4e0649484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1450"/>
                <a:ext cx="10533888" cy="409067"/>
              </a:xfrm>
              <a:prstGeom prst="rect">
                <a:avLst/>
              </a:prstGeom>
              <a:blipFill>
                <a:blip r:embed="rId4"/>
                <a:stretch>
                  <a:fillRect l="-1042" b="-164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EX.3_1#b093d4398?vop=1&amp;pid=4e0649484&amp;color=0,0,0&amp;bbb=1"/>
              <p:cNvSpPr/>
              <p:nvPr/>
            </p:nvSpPr>
            <p:spPr>
              <a:xfrm>
                <a:off x="832104" y="1913311"/>
                <a:ext cx="10533888" cy="660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根据条件得到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使用了攻略解读中第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条等差中项的性质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从而有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sup>
                        </m:sSup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再利用基本不等式即可求解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4_EX.3_1#b093d4398?vop=1&amp;pid=4e0649484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3311"/>
                <a:ext cx="10533888" cy="660400"/>
              </a:xfrm>
              <a:prstGeom prst="rect">
                <a:avLst/>
              </a:prstGeom>
              <a:blipFill>
                <a:blip r:embed="rId5"/>
                <a:stretch>
                  <a:fillRect l="-1042" b="-92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4_1#b093d4398?vop=1&amp;pid=4e0649484&amp;color=0,0,0&amp;bbb=1"/>
              <p:cNvSpPr/>
              <p:nvPr/>
            </p:nvSpPr>
            <p:spPr>
              <a:xfrm>
                <a:off x="832104" y="2574473"/>
                <a:ext cx="10533888" cy="17452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由题知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sup>
                        </m:sSup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sup>
                        </m:sSup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sup>
                        </m:sSup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sup>
                        </m:sSup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  <m:rad>
                      <m:radPr>
                        <m:degHide m:val="on"/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den>
                        </m:f>
                      </m:e>
                    </m:rad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当且仅当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等号成立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用了基本不等式，就需要验证等号是否成立）</a:t>
                </a:r>
                <a:endParaRPr lang="en-US" altLang="zh-CN" sz="1400" dirty="0">
                  <a:solidFill>
                    <a:srgbClr val="00A0AF"/>
                  </a:solidFill>
                </a:endParaRP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" name="QC_4_AS.4_1#b093d4398?vop=1&amp;pid=4e0649484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574473"/>
                <a:ext cx="10533888" cy="1745298"/>
              </a:xfrm>
              <a:prstGeom prst="rect">
                <a:avLst/>
              </a:prstGeom>
              <a:blipFill>
                <a:blip r:embed="rId6"/>
                <a:stretch>
                  <a:fillRect l="-1042" b="-59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5_1#9a2b6dae9?vop=1&amp;pid=4e0649484&amp;color=0,0,0&amp;bt=1&amp;bbb=1"/>
              <p:cNvSpPr/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示例2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已知等差数列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𝑙𝑜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C_4_BD.5_1#9a2b6dae9?vop=1&amp;pid=4e0649484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blipFill>
                <a:blip r:embed="rId3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6_1#9a2b6dae9.bracket?vop=1&amp;pid=4e0649484&amp;color=0,0,0&amp;vpa=2"/>
          <p:cNvSpPr/>
          <p:nvPr/>
        </p:nvSpPr>
        <p:spPr>
          <a:xfrm>
            <a:off x="6290977" y="1078095"/>
            <a:ext cx="2174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1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5_2#9a2b6dae9.choices?vop=1&amp;pid=4e0649484&amp;color=0,0,0&amp;bbb=1"/>
              <p:cNvSpPr/>
              <p:nvPr/>
            </p:nvSpPr>
            <p:spPr>
              <a:xfrm>
                <a:off x="832104" y="1370195"/>
                <a:ext cx="10533888" cy="34652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39822" algn="l"/>
                    <a:tab pos="5254244" algn="l"/>
                    <a:tab pos="7982966" algn="l"/>
                  </a:tabLst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C.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16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C_4_BD.5_2#9a2b6dae9.choices?vop=1&amp;pid=4e0649484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370195"/>
                <a:ext cx="10533888" cy="346520"/>
              </a:xfrm>
              <a:prstGeom prst="rect">
                <a:avLst/>
              </a:prstGeom>
              <a:blipFill>
                <a:blip r:embed="rId4"/>
                <a:stretch>
                  <a:fillRect l="-1042" b="-315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EX.7_1#9a2b6dae9?vop=1&amp;pid=4e0649484&amp;color=0,0,0&amp;bbb=1&amp;hb=1"/>
              <p:cNvSpPr/>
              <p:nvPr/>
            </p:nvSpPr>
            <p:spPr>
              <a:xfrm>
                <a:off x="832104" y="1721985"/>
                <a:ext cx="10533888" cy="9324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方法一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利用两次攻略解读中第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条序号和的性质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先求出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再求出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进而求得对数值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已知数列为等差数列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考虑从</a:t>
                </a: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常数列这一特殊的等差数列入手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5" name="QC_4_EX.7_1#9a2b6dae9?vop=1&amp;pid=4e0649484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721985"/>
                <a:ext cx="10533888" cy="932498"/>
              </a:xfrm>
              <a:prstGeom prst="rect">
                <a:avLst/>
              </a:prstGeom>
              <a:blipFill>
                <a:blip r:embed="rId5"/>
                <a:stretch>
                  <a:fillRect l="-1042" r="-868" b="-117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8_1#9a2b6dae9?vop=1&amp;pid=4e0649484&amp;color=0,0,0&amp;bbb=1"/>
              <p:cNvSpPr/>
              <p:nvPr/>
            </p:nvSpPr>
            <p:spPr>
              <a:xfrm>
                <a:off x="832104" y="2649085"/>
                <a:ext cx="10533888" cy="25834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方法一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由等差数列的序号和的性质知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𝑙𝑜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𝑙𝑜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16=4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是等差数列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不妨设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单选题中，数列是等差数列，可考虑令数列是常数列，若常数列可同时满足其他条件，则可以快速求解）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𝑙𝑜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6" name="QC_4_AS.8_1#9a2b6dae9?vop=1&amp;pid=4e0649484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49085"/>
                <a:ext cx="10533888" cy="2583498"/>
              </a:xfrm>
              <a:prstGeom prst="rect">
                <a:avLst/>
              </a:prstGeom>
              <a:blipFill>
                <a:blip r:embed="rId6"/>
                <a:stretch>
                  <a:fillRect l="-1042" b="-44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9_1#d176e711e?vop=1&amp;pid=4e0649484&amp;color=0,0,0&amp;bt=1&amp;bbb=1"/>
              <p:cNvSpPr/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示例3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都是等差数列，若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C_4_BD.9_1#d176e711e?vop=1&amp;pid=4e0649484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blipFill>
                <a:blip r:embed="rId3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0_1#d176e711e.bracket?vop=1&amp;pid=4e0649484&amp;color=0,0,0&amp;vpa=3"/>
          <p:cNvSpPr/>
          <p:nvPr/>
        </p:nvSpPr>
        <p:spPr>
          <a:xfrm>
            <a:off x="7580661" y="1078095"/>
            <a:ext cx="2174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1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endParaRPr lang="en-US" altLang="zh-CN" sz="1400" dirty="0"/>
          </a:p>
        </p:txBody>
      </p:sp>
      <p:sp>
        <p:nvSpPr>
          <p:cNvPr id="4" name="QC_4_BD.9_2#d176e711e.choices?vop=1&amp;pid=4e0649484&amp;color=0,0,0&amp;bbb=1"/>
          <p:cNvSpPr/>
          <p:nvPr/>
        </p:nvSpPr>
        <p:spPr>
          <a:xfrm>
            <a:off x="832104" y="1370195"/>
            <a:ext cx="10533888" cy="350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671572" algn="l"/>
                <a:tab pos="5317744" algn="l"/>
                <a:tab pos="7976616" algn="l"/>
              </a:tabLst>
            </a:pP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EX.11_1#d176e711e?vop=1&amp;pid=4e0649484&amp;color=0,0,0&amp;bbb=1"/>
              <p:cNvSpPr/>
              <p:nvPr/>
            </p:nvSpPr>
            <p:spPr>
              <a:xfrm>
                <a:off x="832104" y="1721985"/>
                <a:ext cx="10533888" cy="6022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根据攻略解读中第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条的性质可快速判断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依然是等差数列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依据等差数列的性质即可求解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5" name="QC_4_EX.11_1#d176e711e?vop=1&amp;pid=4e0649484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721985"/>
                <a:ext cx="10533888" cy="602298"/>
              </a:xfrm>
              <a:prstGeom prst="rect">
                <a:avLst/>
              </a:prstGeom>
              <a:blipFill>
                <a:blip r:embed="rId4"/>
                <a:stretch>
                  <a:fillRect l="-1042" b="-181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12_1#d176e711e?vop=1&amp;pid=4e0649484&amp;color=0,0,0&amp;bbb=1"/>
              <p:cNvSpPr/>
              <p:nvPr/>
            </p:nvSpPr>
            <p:spPr>
              <a:xfrm>
                <a:off x="832104" y="2330315"/>
                <a:ext cx="10533888" cy="16055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都是等差数列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为等差数列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的公差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)−(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4−2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5−3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通过等差数列通项公式的推广，已知任意两项求公差）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)+3×1=5+3=8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6" name="QC_4_AS.12_1#d176e711e?vop=1&amp;pid=4e0649484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30315"/>
                <a:ext cx="10533888" cy="1605598"/>
              </a:xfrm>
              <a:prstGeom prst="rect">
                <a:avLst/>
              </a:prstGeom>
              <a:blipFill>
                <a:blip r:embed="rId5"/>
                <a:stretch>
                  <a:fillRect l="-1042" b="-643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3_1#a81e53bed?vop=1&amp;pid=4e0649484&amp;color=0,0,0&amp;bt=1&amp;bbb=1"/>
              <p:cNvSpPr/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示例4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是等差数列，且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=25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C_4_BD.13_1#a81e53bed?vop=1&amp;pid=4e0649484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blipFill>
                <a:blip r:embed="rId3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4_1#a81e53bed.bracket?vop=1&amp;pid=4e0649484&amp;color=0,0,0&amp;vpa=4"/>
          <p:cNvSpPr/>
          <p:nvPr/>
        </p:nvSpPr>
        <p:spPr>
          <a:xfrm>
            <a:off x="6432899" y="1078095"/>
            <a:ext cx="2174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1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3_2#a81e53bed.choices?vop=1&amp;pid=4e0649484&amp;color=0,0,0&amp;bbb=1"/>
              <p:cNvSpPr/>
              <p:nvPr/>
            </p:nvSpPr>
            <p:spPr>
              <a:xfrm>
                <a:off x="832104" y="1370195"/>
                <a:ext cx="10533888" cy="34652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411222" algn="l"/>
                    <a:tab pos="5025644" algn="l"/>
                    <a:tab pos="7881366" algn="l"/>
                  </a:tabLst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−25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C_4_BD.13_2#a81e53bed.choices?vop=1&amp;pid=4e0649484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370195"/>
                <a:ext cx="10533888" cy="346520"/>
              </a:xfrm>
              <a:prstGeom prst="rect">
                <a:avLst/>
              </a:prstGeom>
              <a:blipFill>
                <a:blip r:embed="rId4"/>
                <a:stretch>
                  <a:fillRect l="-1042" b="-315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4_EX.15_1#a81e53bed?vop=1&amp;pid=4e0649484&amp;color=0,0,0&amp;bbb=1"/>
          <p:cNvSpPr/>
          <p:nvPr/>
        </p:nvSpPr>
        <p:spPr>
          <a:xfrm>
            <a:off x="832104" y="1721985"/>
            <a:ext cx="10533888" cy="60229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600"/>
              </a:lnSpc>
            </a:pPr>
            <a:r>
              <a:rPr lang="en-US" altLang="zh-CN" sz="1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攻略审题</a:t>
            </a:r>
            <a:endParaRPr lang="en-US" altLang="zh-CN" sz="1400" dirty="0"/>
          </a:p>
          <a:p>
            <a:pPr latinLnBrk="1">
              <a:lnSpc>
                <a:spcPts val="2400"/>
              </a:lnSpc>
            </a:pP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可以利用等差数列的公式计算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也可以使用攻略解读中第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条的性质快速选出答案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16_1#a81e53bed?vop=1&amp;pid=4e0649484&amp;color=0,0,0&amp;bbb=1"/>
              <p:cNvSpPr/>
              <p:nvPr/>
            </p:nvSpPr>
            <p:spPr>
              <a:xfrm>
                <a:off x="832104" y="2330315"/>
                <a:ext cx="10533888" cy="27993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方法一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的公差为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=25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+24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=2000,</m:t>
                            </m:r>
                          </m:e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+1999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=25,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</m:t>
                            </m:r>
                            <m:r>
                              <m:rPr>
                                <m:nor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024,</m:t>
                            </m:r>
                          </m:e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=−1,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024−(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的公差为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975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25−2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000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975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+25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=25+25×(−1)=0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方法三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=25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000+25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6" name="QC_4_AS.16_1#a81e53bed?vop=1&amp;pid=4e0649484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30315"/>
                <a:ext cx="10533888" cy="2799398"/>
              </a:xfrm>
              <a:prstGeom prst="rect">
                <a:avLst/>
              </a:prstGeom>
              <a:blipFill>
                <a:blip r:embed="rId5"/>
                <a:stretch>
                  <a:fillRect l="-5035" t="-36383" b="-39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903</Words>
  <Application>Microsoft Office PowerPoint</Application>
  <PresentationFormat>宽屏</PresentationFormat>
  <Paragraphs>73</Paragraphs>
  <Slides>9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5" baseType="lpstr"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2025-10-22T02:23:28Z</dcterms:created>
  <dcterms:modified xsi:type="dcterms:W3CDTF">2025-10-22T02:32:48Z</dcterms:modified>
  <cp:category/>
  <cp:contentStatus/>
</cp:coreProperties>
</file>